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handoutMasterIdLst>
    <p:handoutMasterId r:id="rId27"/>
  </p:handoutMasterIdLst>
  <p:sldIdLst>
    <p:sldId id="355" r:id="rId2"/>
    <p:sldId id="356" r:id="rId3"/>
    <p:sldId id="380" r:id="rId4"/>
    <p:sldId id="381" r:id="rId5"/>
    <p:sldId id="400" r:id="rId6"/>
    <p:sldId id="382" r:id="rId7"/>
    <p:sldId id="383" r:id="rId8"/>
    <p:sldId id="384" r:id="rId9"/>
    <p:sldId id="385" r:id="rId10"/>
    <p:sldId id="386" r:id="rId11"/>
    <p:sldId id="397" r:id="rId12"/>
    <p:sldId id="401" r:id="rId13"/>
    <p:sldId id="402" r:id="rId14"/>
    <p:sldId id="403" r:id="rId15"/>
    <p:sldId id="404" r:id="rId16"/>
    <p:sldId id="405" r:id="rId17"/>
    <p:sldId id="406" r:id="rId18"/>
    <p:sldId id="407" r:id="rId19"/>
    <p:sldId id="408" r:id="rId20"/>
    <p:sldId id="410" r:id="rId21"/>
    <p:sldId id="411" r:id="rId22"/>
    <p:sldId id="409" r:id="rId23"/>
    <p:sldId id="412" r:id="rId24"/>
    <p:sldId id="358" r:id="rId25"/>
  </p:sldIdLst>
  <p:sldSz cx="12192000" cy="6858000"/>
  <p:notesSz cx="6858000" cy="9144000"/>
  <p:defaultText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 id="1" name="Aditya ." initials="A." lastIdx="1" clrIdx="1">
    <p:extLst>
      <p:ext uri="{19B8F6BF-5375-455C-9EA6-DF929625EA0E}">
        <p15:presenceInfo xmlns:p15="http://schemas.microsoft.com/office/powerpoint/2012/main" userId="24d5fe9d313c06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89"/>
    <a:srgbClr val="003683"/>
    <a:srgbClr val="EF3E40"/>
    <a:srgbClr val="003F88"/>
    <a:srgbClr val="F03534"/>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235" autoAdjust="0"/>
    <p:restoredTop sz="94660"/>
  </p:normalViewPr>
  <p:slideViewPr>
    <p:cSldViewPr snapToGrid="0" snapToObjects="1">
      <p:cViewPr>
        <p:scale>
          <a:sx n="59" d="100"/>
          <a:sy n="59" d="100"/>
        </p:scale>
        <p:origin x="72" y="120"/>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8833F3-6894-4446-9DD7-7BF5273401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EF6AF53-87C6-44D6-8DF0-82D50DF3A3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pPr/>
              <a:t>5/2/2023</a:t>
            </a:fld>
            <a:endParaRPr lang="en-US"/>
          </a:p>
        </p:txBody>
      </p:sp>
      <p:sp>
        <p:nvSpPr>
          <p:cNvPr id="4" name="Footer Placeholder 3">
            <a:extLst>
              <a:ext uri="{FF2B5EF4-FFF2-40B4-BE49-F238E27FC236}">
                <a16:creationId xmlns:a16="http://schemas.microsoft.com/office/drawing/2014/main" id="{4A2EFB75-7C7E-4071-8E1E-D75D344B1E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1A295B7-2BD5-4BB8-9CAC-58DBCA39BE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pPr/>
              <a:t>‹#›</a:t>
            </a:fld>
            <a:endParaRPr lang="en-US"/>
          </a:p>
        </p:txBody>
      </p:sp>
    </p:spTree>
    <p:extLst>
      <p:ext uri="{BB962C8B-B14F-4D97-AF65-F5344CB8AC3E}">
        <p14:creationId xmlns:p14="http://schemas.microsoft.com/office/powerpoint/2010/main" val="237701"/>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png>
</file>

<file path=ppt/media/image14.png>
</file>

<file path=ppt/media/image15.png>
</file>

<file path=ppt/media/image16.jpg>
</file>

<file path=ppt/media/image2.jpeg>
</file>

<file path=ppt/media/image3.jpeg>
</file>

<file path=ppt/media/image4.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pPr/>
              <a:t>5/2/2023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pPr/>
              <a:t>‹#›</a:t>
            </a:fld>
            <a:endParaRPr lang="en-US"/>
          </a:p>
        </p:txBody>
      </p:sp>
    </p:spTree>
    <p:extLst>
      <p:ext uri="{BB962C8B-B14F-4D97-AF65-F5344CB8AC3E}">
        <p14:creationId xmlns:p14="http://schemas.microsoft.com/office/powerpoint/2010/main" val="37099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5/2/2023</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16370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5/2/2023</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38785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5/2/2023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35299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5/2/2023</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07372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2811830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5/2/2023</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78771406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5" r:id="rId3"/>
    <p:sldLayoutId id="2147483663" r:id="rId4"/>
    <p:sldLayoutId id="2147483650" r:id="rId5"/>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brand24.com/blog/sentiment-analysis/" TargetMode="External"/><Relationship Id="rId2" Type="http://schemas.openxmlformats.org/officeDocument/2006/relationships/hyperlink" Target="https://towardsdatascience.com/sentiment-analysis-concept-analysis-and-applications-6c94d6f58c17" TargetMode="External"/><Relationship Id="rId1" Type="http://schemas.openxmlformats.org/officeDocument/2006/relationships/slideLayout" Target="../slideLayouts/slideLayout3.xml"/><Relationship Id="rId5" Type="http://schemas.openxmlformats.org/officeDocument/2006/relationships/hyperlink" Target="https://towardsdatascience.com/quick-fire-guide-to-apis-in-python-891dd98c8877" TargetMode="External"/><Relationship Id="rId4" Type="http://schemas.openxmlformats.org/officeDocument/2006/relationships/hyperlink" Target="https://realpython.com/api-integration-in-python/"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sciencegate.app/document/10.1109/tla.2022.9667151" TargetMode="External"/><Relationship Id="rId2" Type="http://schemas.openxmlformats.org/officeDocument/2006/relationships/hyperlink" Target="https://arxiv.org/pdf/1706.00188v1.pdf" TargetMode="External"/><Relationship Id="rId1" Type="http://schemas.openxmlformats.org/officeDocument/2006/relationships/slideLayout" Target="../slideLayouts/slideLayout3.xml"/><Relationship Id="rId5" Type="http://schemas.openxmlformats.org/officeDocument/2006/relationships/hyperlink" Target="https://www.hindawi.com/journals/sp/2022/2681533/" TargetMode="External"/><Relationship Id="rId4" Type="http://schemas.openxmlformats.org/officeDocument/2006/relationships/hyperlink" Target="https://www.researchgate.net/publication/318368881_Sentiment_Analysis_Machine_Learning_Approach"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6953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Times New Roman" pitchFamily="18" charset="0"/>
                <a:cs typeface="Times New Roman" pitchFamily="18" charset="0"/>
              </a:rPr>
              <a:t>M</a:t>
            </a:r>
            <a:r>
              <a:rPr lang="en-IN" sz="4000" b="1" u="sng" dirty="0">
                <a:latin typeface="Times New Roman" pitchFamily="18" charset="0"/>
                <a:cs typeface="Times New Roman" pitchFamily="18" charset="0"/>
              </a:rPr>
              <a:t>ETHODOLOGY</a:t>
            </a:r>
            <a:endParaRPr lang="en-US" b="1" u="sng" dirty="0">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4A6167DE-9117-D273-B8B5-FED4C95C1C4B}"/>
              </a:ext>
            </a:extLst>
          </p:cNvPr>
          <p:cNvSpPr txBox="1"/>
          <p:nvPr/>
        </p:nvSpPr>
        <p:spPr>
          <a:xfrm>
            <a:off x="685800" y="1570038"/>
            <a:ext cx="11270974" cy="2535566"/>
          </a:xfrm>
          <a:prstGeom prst="rect">
            <a:avLst/>
          </a:prstGeom>
          <a:noFill/>
        </p:spPr>
        <p:txBody>
          <a:bodyPr wrap="square">
            <a:spAutoFit/>
          </a:bodyPr>
          <a:lstStyle/>
          <a:p>
            <a:pPr marL="179388" indent="0" algn="just">
              <a:lnSpc>
                <a:spcPct val="150000"/>
              </a:lnSpc>
              <a:buNone/>
            </a:pPr>
            <a:r>
              <a:rPr lang="en-US" sz="1800" b="1" dirty="0">
                <a:latin typeface="Times New Roman" panose="02020603050405020304" pitchFamily="18" charset="0"/>
                <a:cs typeface="Times New Roman" panose="02020603050405020304" pitchFamily="18" charset="0"/>
              </a:rPr>
              <a:t>To fulfill the above stated objectives, we used the following tools:</a:t>
            </a:r>
          </a:p>
          <a:p>
            <a:pPr marL="465138" indent="-285750" algn="just">
              <a:lnSpc>
                <a:spcPct val="200000"/>
              </a:lnSpc>
              <a:buFont typeface="Arial" panose="020B0604020202020204" pitchFamily="34" charset="0"/>
              <a:buChar char="•"/>
            </a:pPr>
            <a:r>
              <a:rPr lang="en-US" sz="1800" dirty="0">
                <a:solidFill>
                  <a:srgbClr val="202124"/>
                </a:solidFill>
                <a:latin typeface="Times New Roman" panose="02020603050405020304" pitchFamily="18" charset="0"/>
                <a:ea typeface="Times New Roman" panose="02020603050405020304" pitchFamily="18" charset="0"/>
              </a:rPr>
              <a:t>Reddit </a:t>
            </a:r>
            <a:r>
              <a:rPr lang="en-US" sz="1800" dirty="0" err="1">
                <a:solidFill>
                  <a:srgbClr val="202124"/>
                </a:solidFill>
                <a:latin typeface="Times New Roman" panose="02020603050405020304" pitchFamily="18" charset="0"/>
                <a:ea typeface="Times New Roman" panose="02020603050405020304" pitchFamily="18" charset="0"/>
              </a:rPr>
              <a:t>API,Web</a:t>
            </a:r>
            <a:r>
              <a:rPr lang="en-US" sz="1800" dirty="0">
                <a:solidFill>
                  <a:srgbClr val="202124"/>
                </a:solidFill>
                <a:latin typeface="Times New Roman" panose="02020603050405020304" pitchFamily="18" charset="0"/>
                <a:ea typeface="Times New Roman" panose="02020603050405020304" pitchFamily="18" charset="0"/>
              </a:rPr>
              <a:t> Scraping Libraries.</a:t>
            </a:r>
          </a:p>
          <a:p>
            <a:pPr marL="465138" indent="-285750" algn="just">
              <a:lnSpc>
                <a:spcPct val="200000"/>
              </a:lnSpc>
              <a:buFont typeface="Arial" panose="020B0604020202020204" pitchFamily="34" charset="0"/>
              <a:buChar char="•"/>
            </a:pPr>
            <a:r>
              <a:rPr lang="en-US" sz="1800" dirty="0">
                <a:solidFill>
                  <a:srgbClr val="202124"/>
                </a:solidFill>
                <a:effectLst/>
                <a:latin typeface="Times New Roman" panose="02020603050405020304" pitchFamily="18" charset="0"/>
                <a:ea typeface="Times New Roman" panose="02020603050405020304" pitchFamily="18" charset="0"/>
              </a:rPr>
              <a:t>NLP libraries and models</a:t>
            </a:r>
          </a:p>
          <a:p>
            <a:pPr marL="465138" indent="-285750" algn="just">
              <a:lnSpc>
                <a:spcPct val="200000"/>
              </a:lnSpc>
              <a:buFont typeface="Arial" panose="020B0604020202020204" pitchFamily="34" charset="0"/>
              <a:buChar char="•"/>
            </a:pPr>
            <a:r>
              <a:rPr lang="en-US" sz="1800" dirty="0">
                <a:solidFill>
                  <a:srgbClr val="202124"/>
                </a:solidFill>
                <a:latin typeface="Times New Roman" panose="02020603050405020304" pitchFamily="18" charset="0"/>
                <a:ea typeface="Times New Roman" panose="02020603050405020304" pitchFamily="18" charset="0"/>
              </a:rPr>
              <a:t>Code in PyCharm environment</a:t>
            </a:r>
            <a:r>
              <a:rPr lang="en-US" sz="1800" dirty="0">
                <a:solidFill>
                  <a:srgbClr val="202124"/>
                </a:solidFill>
                <a:effectLst/>
                <a:latin typeface="Times New Roman" panose="02020603050405020304" pitchFamily="18" charset="0"/>
                <a:ea typeface="Times New Roman" panose="02020603050405020304" pitchFamily="18" charset="0"/>
              </a:rPr>
              <a:t> </a:t>
            </a:r>
          </a:p>
          <a:p>
            <a:pPr marL="179388" algn="just">
              <a:lnSpc>
                <a:spcPct val="150000"/>
              </a:lnSpc>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6437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C7A0D-EE3F-239F-EE91-92ABF7FD1C98}"/>
              </a:ext>
            </a:extLst>
          </p:cNvPr>
          <p:cNvSpPr>
            <a:spLocks noGrp="1"/>
          </p:cNvSpPr>
          <p:nvPr>
            <p:ph type="title"/>
          </p:nvPr>
        </p:nvSpPr>
        <p:spPr>
          <a:xfrm>
            <a:off x="510074" y="167517"/>
            <a:ext cx="10972800" cy="963222"/>
          </a:xfrm>
        </p:spPr>
        <p:txBody>
          <a:bodyPr>
            <a:normAutofit/>
          </a:bodyPr>
          <a:lstStyle/>
          <a:p>
            <a:r>
              <a:rPr lang="en-US" sz="4000" b="1" u="sng" dirty="0">
                <a:latin typeface="Times New Roman" panose="02020603050405020304" pitchFamily="18" charset="0"/>
                <a:cs typeface="Times New Roman" panose="02020603050405020304" pitchFamily="18" charset="0"/>
              </a:rPr>
              <a:t>REFERENCES</a:t>
            </a:r>
            <a:endParaRPr lang="en-IN" sz="40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3FA0367-8E0B-E3F6-B21B-379060766734}"/>
              </a:ext>
            </a:extLst>
          </p:cNvPr>
          <p:cNvSpPr>
            <a:spLocks noGrp="1"/>
          </p:cNvSpPr>
          <p:nvPr>
            <p:ph idx="1"/>
          </p:nvPr>
        </p:nvSpPr>
        <p:spPr>
          <a:xfrm>
            <a:off x="698433" y="1387549"/>
            <a:ext cx="10759860" cy="4082902"/>
          </a:xfrm>
        </p:spPr>
        <p:txBody>
          <a:bodyPr>
            <a:normAutofit/>
          </a:bodyPr>
          <a:lstStyle/>
          <a:p>
            <a:pPr marL="514350" indent="-514350">
              <a:buFont typeface="+mj-lt"/>
              <a:buAutoNum type="arabicPeriod"/>
            </a:pPr>
            <a:r>
              <a:rPr lang="en-IN" dirty="0">
                <a:hlinkClick r:id="rId2"/>
              </a:rPr>
              <a:t>https://towardsdatascience.com/sentiment-analysis-concept-analysis-and-applications-6c94d6f58c17</a:t>
            </a:r>
            <a:endParaRPr lang="en-IN" dirty="0"/>
          </a:p>
          <a:p>
            <a:pPr marL="514350" indent="-514350">
              <a:buFont typeface="+mj-lt"/>
              <a:buAutoNum type="arabicPeriod"/>
            </a:pPr>
            <a:r>
              <a:rPr lang="en-IN" dirty="0">
                <a:hlinkClick r:id="rId3"/>
              </a:rPr>
              <a:t>https://brand24.com/blog/sentiment-analysis/</a:t>
            </a:r>
            <a:endParaRPr lang="en-IN" dirty="0"/>
          </a:p>
          <a:p>
            <a:pPr marL="514350" indent="-514350">
              <a:buFont typeface="+mj-lt"/>
              <a:buAutoNum type="arabicPeriod"/>
            </a:pPr>
            <a:r>
              <a:rPr lang="en-IN" dirty="0">
                <a:hlinkClick r:id="rId4"/>
              </a:rPr>
              <a:t>https://realpython.com/api-integration-in-python/</a:t>
            </a:r>
            <a:endParaRPr lang="en-IN" dirty="0"/>
          </a:p>
          <a:p>
            <a:pPr marL="514350" indent="-514350">
              <a:buFont typeface="+mj-lt"/>
              <a:buAutoNum type="arabicPeriod"/>
            </a:pPr>
            <a:r>
              <a:rPr lang="en-IN" dirty="0">
                <a:hlinkClick r:id="rId5"/>
              </a:rPr>
              <a:t>https://towardsdatascience.com/quick-fire-guide-to-apis-in-python-891dd98c8877</a:t>
            </a:r>
            <a:endParaRPr lang="en-IN" dirty="0"/>
          </a:p>
          <a:p>
            <a:pPr marL="514350" indent="-514350">
              <a:buFont typeface="+mj-lt"/>
              <a:buAutoNum type="arabicPeriod"/>
            </a:pPr>
            <a:endParaRPr lang="en-IN" dirty="0"/>
          </a:p>
        </p:txBody>
      </p:sp>
    </p:spTree>
    <p:extLst>
      <p:ext uri="{BB962C8B-B14F-4D97-AF65-F5344CB8AC3E}">
        <p14:creationId xmlns:p14="http://schemas.microsoft.com/office/powerpoint/2010/main" val="635935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DE2F9-EA45-A8D0-FF3C-F4D288C323D0}"/>
              </a:ext>
            </a:extLst>
          </p:cNvPr>
          <p:cNvSpPr>
            <a:spLocks noGrp="1"/>
          </p:cNvSpPr>
          <p:nvPr>
            <p:ph type="title"/>
          </p:nvPr>
        </p:nvSpPr>
        <p:spPr>
          <a:xfrm>
            <a:off x="-457200" y="22999"/>
            <a:ext cx="12192000" cy="1231641"/>
          </a:xfrm>
        </p:spPr>
        <p:txBody>
          <a:bodyPr/>
          <a:lstStyle/>
          <a:p>
            <a:r>
              <a:rPr lang="en-US" b="1" u="sng" dirty="0"/>
              <a:t>PERT CHART</a:t>
            </a:r>
            <a:endParaRPr lang="en-IN" b="1" u="sng" dirty="0"/>
          </a:p>
        </p:txBody>
      </p:sp>
      <p:pic>
        <p:nvPicPr>
          <p:cNvPr id="4" name="Content Placeholder 3">
            <a:extLst>
              <a:ext uri="{FF2B5EF4-FFF2-40B4-BE49-F238E27FC236}">
                <a16:creationId xmlns:a16="http://schemas.microsoft.com/office/drawing/2014/main" id="{17DE1ED7-409F-7F9A-0D29-F9BDC210A9E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3830" y="1786270"/>
            <a:ext cx="10150626" cy="4435382"/>
          </a:xfrm>
          <a:prstGeom prst="rect">
            <a:avLst/>
          </a:prstGeom>
          <a:noFill/>
          <a:ln>
            <a:noFill/>
          </a:ln>
        </p:spPr>
      </p:pic>
    </p:spTree>
    <p:extLst>
      <p:ext uri="{BB962C8B-B14F-4D97-AF65-F5344CB8AC3E}">
        <p14:creationId xmlns:p14="http://schemas.microsoft.com/office/powerpoint/2010/main" val="2896274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FC9BC-F88A-E35E-CC59-A2CAA927C7F5}"/>
              </a:ext>
            </a:extLst>
          </p:cNvPr>
          <p:cNvSpPr>
            <a:spLocks noGrp="1"/>
          </p:cNvSpPr>
          <p:nvPr>
            <p:ph type="title"/>
          </p:nvPr>
        </p:nvSpPr>
        <p:spPr/>
        <p:txBody>
          <a:bodyPr/>
          <a:lstStyle/>
          <a:p>
            <a:r>
              <a:rPr lang="en-IN" b="1" dirty="0"/>
              <a:t>Code: </a:t>
            </a:r>
          </a:p>
        </p:txBody>
      </p:sp>
      <p:sp>
        <p:nvSpPr>
          <p:cNvPr id="3" name="Content Placeholder 2">
            <a:extLst>
              <a:ext uri="{FF2B5EF4-FFF2-40B4-BE49-F238E27FC236}">
                <a16:creationId xmlns:a16="http://schemas.microsoft.com/office/drawing/2014/main" id="{C72A8005-B191-63C0-2277-87BC27A00BB2}"/>
              </a:ext>
            </a:extLst>
          </p:cNvPr>
          <p:cNvSpPr>
            <a:spLocks noGrp="1"/>
          </p:cNvSpPr>
          <p:nvPr>
            <p:ph idx="1"/>
          </p:nvPr>
        </p:nvSpPr>
        <p:spPr/>
        <p:txBody>
          <a:bodyPr/>
          <a:lstStyle/>
          <a:p>
            <a:pPr marL="0" indent="0">
              <a:buNone/>
            </a:pPr>
            <a:r>
              <a:rPr lang="en-IN" dirty="0"/>
              <a:t>News 18:</a:t>
            </a:r>
          </a:p>
          <a:p>
            <a:pPr marL="0" indent="0">
              <a:buNone/>
            </a:pPr>
            <a:endParaRPr lang="en-IN" dirty="0"/>
          </a:p>
        </p:txBody>
      </p:sp>
      <p:pic>
        <p:nvPicPr>
          <p:cNvPr id="5" name="Picture 4">
            <a:extLst>
              <a:ext uri="{FF2B5EF4-FFF2-40B4-BE49-F238E27FC236}">
                <a16:creationId xmlns:a16="http://schemas.microsoft.com/office/drawing/2014/main" id="{7956691F-0647-7B21-3807-57B887955465}"/>
              </a:ext>
            </a:extLst>
          </p:cNvPr>
          <p:cNvPicPr>
            <a:picLocks noChangeAspect="1"/>
          </p:cNvPicPr>
          <p:nvPr/>
        </p:nvPicPr>
        <p:blipFill rotWithShape="1">
          <a:blip r:embed="rId2"/>
          <a:srcRect t="5020" r="1857" b="5858"/>
          <a:stretch/>
        </p:blipFill>
        <p:spPr>
          <a:xfrm>
            <a:off x="1978742" y="2241755"/>
            <a:ext cx="8539316" cy="3613355"/>
          </a:xfrm>
          <a:prstGeom prst="rect">
            <a:avLst/>
          </a:prstGeom>
        </p:spPr>
      </p:pic>
    </p:spTree>
    <p:extLst>
      <p:ext uri="{BB962C8B-B14F-4D97-AF65-F5344CB8AC3E}">
        <p14:creationId xmlns:p14="http://schemas.microsoft.com/office/powerpoint/2010/main" val="1944308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F6914C-FE22-C0A7-4349-84DC27C5F63E}"/>
              </a:ext>
            </a:extLst>
          </p:cNvPr>
          <p:cNvSpPr>
            <a:spLocks noGrp="1"/>
          </p:cNvSpPr>
          <p:nvPr>
            <p:ph idx="1"/>
          </p:nvPr>
        </p:nvSpPr>
        <p:spPr>
          <a:xfrm>
            <a:off x="309716" y="442453"/>
            <a:ext cx="11425084" cy="5836112"/>
          </a:xfrm>
        </p:spPr>
        <p:txBody>
          <a:bodyPr/>
          <a:lstStyle/>
          <a:p>
            <a:pPr marL="0" indent="0">
              <a:buNone/>
            </a:pPr>
            <a:r>
              <a:rPr lang="en-IN" dirty="0"/>
              <a:t>Times of India :</a:t>
            </a:r>
          </a:p>
          <a:p>
            <a:pPr marL="0" indent="0">
              <a:buNone/>
            </a:pPr>
            <a:endParaRPr lang="en-IN" dirty="0"/>
          </a:p>
          <a:p>
            <a:pPr marL="0" indent="0">
              <a:buNone/>
            </a:pPr>
            <a:r>
              <a:rPr lang="en-IN" dirty="0"/>
              <a:t>     </a:t>
            </a:r>
          </a:p>
          <a:p>
            <a:pPr marL="0" indent="0">
              <a:buNone/>
            </a:pPr>
            <a:endParaRPr lang="en-IN" dirty="0"/>
          </a:p>
        </p:txBody>
      </p:sp>
      <p:pic>
        <p:nvPicPr>
          <p:cNvPr id="5" name="Picture 4">
            <a:extLst>
              <a:ext uri="{FF2B5EF4-FFF2-40B4-BE49-F238E27FC236}">
                <a16:creationId xmlns:a16="http://schemas.microsoft.com/office/drawing/2014/main" id="{A7465810-989D-48AA-0894-44D8B5301FB8}"/>
              </a:ext>
            </a:extLst>
          </p:cNvPr>
          <p:cNvPicPr>
            <a:picLocks noChangeAspect="1"/>
          </p:cNvPicPr>
          <p:nvPr/>
        </p:nvPicPr>
        <p:blipFill rotWithShape="1">
          <a:blip r:embed="rId2"/>
          <a:srcRect l="1465" t="1805" b="5258"/>
          <a:stretch/>
        </p:blipFill>
        <p:spPr>
          <a:xfrm>
            <a:off x="604685" y="1179870"/>
            <a:ext cx="11277599" cy="4719484"/>
          </a:xfrm>
          <a:prstGeom prst="rect">
            <a:avLst/>
          </a:prstGeom>
        </p:spPr>
      </p:pic>
    </p:spTree>
    <p:extLst>
      <p:ext uri="{BB962C8B-B14F-4D97-AF65-F5344CB8AC3E}">
        <p14:creationId xmlns:p14="http://schemas.microsoft.com/office/powerpoint/2010/main" val="3454792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8358E3-3C6F-EDA7-08A7-014E793BE5CF}"/>
              </a:ext>
            </a:extLst>
          </p:cNvPr>
          <p:cNvSpPr>
            <a:spLocks noGrp="1"/>
          </p:cNvSpPr>
          <p:nvPr>
            <p:ph idx="1"/>
          </p:nvPr>
        </p:nvSpPr>
        <p:spPr>
          <a:xfrm>
            <a:off x="191729" y="604685"/>
            <a:ext cx="11543071" cy="5673880"/>
          </a:xfrm>
        </p:spPr>
        <p:txBody>
          <a:bodyPr/>
          <a:lstStyle/>
          <a:p>
            <a:pPr marL="0" indent="0">
              <a:buNone/>
            </a:pPr>
            <a:r>
              <a:rPr lang="en-IN" dirty="0"/>
              <a:t>Reddit:</a:t>
            </a:r>
          </a:p>
          <a:p>
            <a:pPr marL="0" indent="0">
              <a:buNone/>
            </a:pPr>
            <a:endParaRPr lang="en-IN" dirty="0"/>
          </a:p>
        </p:txBody>
      </p:sp>
      <p:pic>
        <p:nvPicPr>
          <p:cNvPr id="5" name="Picture 4">
            <a:extLst>
              <a:ext uri="{FF2B5EF4-FFF2-40B4-BE49-F238E27FC236}">
                <a16:creationId xmlns:a16="http://schemas.microsoft.com/office/drawing/2014/main" id="{D7BF2820-A895-80C7-0406-A71B328B16BA}"/>
              </a:ext>
            </a:extLst>
          </p:cNvPr>
          <p:cNvPicPr>
            <a:picLocks noChangeAspect="1"/>
          </p:cNvPicPr>
          <p:nvPr/>
        </p:nvPicPr>
        <p:blipFill rotWithShape="1">
          <a:blip r:embed="rId2"/>
          <a:srcRect l="720" t="4665" r="25544" b="22512"/>
          <a:stretch/>
        </p:blipFill>
        <p:spPr>
          <a:xfrm>
            <a:off x="1209368" y="1504334"/>
            <a:ext cx="9247237" cy="376083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039670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448D3B00-7493-804A-D219-184DF3B96C5A}"/>
              </a:ext>
            </a:extLst>
          </p:cNvPr>
          <p:cNvPicPr>
            <a:picLocks noGrp="1" noChangeAspect="1"/>
          </p:cNvPicPr>
          <p:nvPr>
            <p:ph idx="1"/>
          </p:nvPr>
        </p:nvPicPr>
        <p:blipFill rotWithShape="1">
          <a:blip r:embed="rId2"/>
          <a:srcRect b="7471"/>
          <a:stretch/>
        </p:blipFill>
        <p:spPr>
          <a:xfrm>
            <a:off x="412955" y="766916"/>
            <a:ext cx="11429999" cy="4748981"/>
          </a:xfrm>
        </p:spPr>
      </p:pic>
    </p:spTree>
    <p:extLst>
      <p:ext uri="{BB962C8B-B14F-4D97-AF65-F5344CB8AC3E}">
        <p14:creationId xmlns:p14="http://schemas.microsoft.com/office/powerpoint/2010/main" val="2486500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24CA1F4-0D04-3E9B-C1CE-CEE21C58DEFF}"/>
              </a:ext>
            </a:extLst>
          </p:cNvPr>
          <p:cNvPicPr>
            <a:picLocks noGrp="1" noChangeAspect="1"/>
          </p:cNvPicPr>
          <p:nvPr>
            <p:ph idx="1"/>
          </p:nvPr>
        </p:nvPicPr>
        <p:blipFill rotWithShape="1">
          <a:blip r:embed="rId2"/>
          <a:srcRect b="8618"/>
          <a:stretch/>
        </p:blipFill>
        <p:spPr>
          <a:xfrm>
            <a:off x="1183694" y="898118"/>
            <a:ext cx="10128319" cy="4691521"/>
          </a:xfrm>
        </p:spPr>
      </p:pic>
    </p:spTree>
    <p:extLst>
      <p:ext uri="{BB962C8B-B14F-4D97-AF65-F5344CB8AC3E}">
        <p14:creationId xmlns:p14="http://schemas.microsoft.com/office/powerpoint/2010/main" val="37681503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A86978A-B103-1479-FE9D-3A65A9AA09BA}"/>
              </a:ext>
            </a:extLst>
          </p:cNvPr>
          <p:cNvPicPr>
            <a:picLocks noGrp="1" noChangeAspect="1"/>
          </p:cNvPicPr>
          <p:nvPr>
            <p:ph idx="1"/>
          </p:nvPr>
        </p:nvPicPr>
        <p:blipFill rotWithShape="1">
          <a:blip r:embed="rId2"/>
          <a:srcRect b="9116"/>
          <a:stretch/>
        </p:blipFill>
        <p:spPr>
          <a:xfrm>
            <a:off x="1078407" y="869746"/>
            <a:ext cx="10507134" cy="4852628"/>
          </a:xfrm>
        </p:spPr>
      </p:pic>
    </p:spTree>
    <p:extLst>
      <p:ext uri="{BB962C8B-B14F-4D97-AF65-F5344CB8AC3E}">
        <p14:creationId xmlns:p14="http://schemas.microsoft.com/office/powerpoint/2010/main" val="3190923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8EA35C5-B9C7-CB40-0332-57E7BED92DDC}"/>
              </a:ext>
            </a:extLst>
          </p:cNvPr>
          <p:cNvPicPr>
            <a:picLocks noGrp="1" noChangeAspect="1"/>
          </p:cNvPicPr>
          <p:nvPr>
            <p:ph idx="1"/>
          </p:nvPr>
        </p:nvPicPr>
        <p:blipFill rotWithShape="1">
          <a:blip r:embed="rId2"/>
          <a:srcRect t="1" b="8111"/>
          <a:stretch/>
        </p:blipFill>
        <p:spPr>
          <a:xfrm>
            <a:off x="663677" y="1039276"/>
            <a:ext cx="10987549" cy="4343885"/>
          </a:xfrm>
        </p:spPr>
      </p:pic>
    </p:spTree>
    <p:extLst>
      <p:ext uri="{BB962C8B-B14F-4D97-AF65-F5344CB8AC3E}">
        <p14:creationId xmlns:p14="http://schemas.microsoft.com/office/powerpoint/2010/main" val="2191547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F7A0E-301F-433F-A66A-D8416CCD3AAF}"/>
              </a:ext>
            </a:extLst>
          </p:cNvPr>
          <p:cNvSpPr>
            <a:spLocks noGrp="1"/>
          </p:cNvSpPr>
          <p:nvPr>
            <p:ph type="title"/>
          </p:nvPr>
        </p:nvSpPr>
        <p:spPr>
          <a:xfrm rot="10800000" flipV="1">
            <a:off x="743778" y="599167"/>
            <a:ext cx="10704444" cy="1904274"/>
          </a:xfrm>
        </p:spPr>
        <p:txBody>
          <a:bodyPr>
            <a:normAutofit fontScale="90000"/>
          </a:bodyPr>
          <a:lstStyle/>
          <a:p>
            <a:br>
              <a:rPr lang="en-US" b="1" u="sng" dirty="0">
                <a:solidFill>
                  <a:schemeClr val="tx1"/>
                </a:solidFill>
              </a:rPr>
            </a:br>
            <a:r>
              <a:rPr lang="en-US" b="1" u="sng" dirty="0">
                <a:solidFill>
                  <a:schemeClr val="tx1"/>
                </a:solidFill>
              </a:rPr>
              <a:t> ELECTION OUTCOME PREDICTION USING SOCIAL MEDIA ANALYSIS</a:t>
            </a:r>
            <a:br>
              <a:rPr lang="en-US" sz="4000" b="1" u="sng" dirty="0">
                <a:solidFill>
                  <a:schemeClr val="tx1"/>
                </a:solidFill>
                <a:latin typeface="Times New Roman" pitchFamily="18" charset="0"/>
                <a:cs typeface="Times New Roman" pitchFamily="18" charset="0"/>
              </a:rPr>
            </a:br>
            <a:br>
              <a:rPr lang="en-US" sz="4000" b="1" u="sng" dirty="0">
                <a:solidFill>
                  <a:schemeClr val="tx1"/>
                </a:solidFill>
                <a:latin typeface="Times New Roman" pitchFamily="18" charset="0"/>
                <a:cs typeface="Times New Roman" pitchFamily="18" charset="0"/>
              </a:rPr>
            </a:br>
            <a:endParaRPr lang="en-US" sz="2200" dirty="0">
              <a:solidFill>
                <a:schemeClr val="tx1"/>
              </a:solidFill>
            </a:endParaRPr>
          </a:p>
        </p:txBody>
      </p:sp>
      <p:graphicFrame>
        <p:nvGraphicFramePr>
          <p:cNvPr id="7" name="Content Placeholder 7"/>
          <p:cNvGraphicFramePr>
            <a:graphicFrameLocks/>
          </p:cNvGraphicFramePr>
          <p:nvPr>
            <p:extLst>
              <p:ext uri="{D42A27DB-BD31-4B8C-83A1-F6EECF244321}">
                <p14:modId xmlns:p14="http://schemas.microsoft.com/office/powerpoint/2010/main" val="1816810319"/>
              </p:ext>
            </p:extLst>
          </p:nvPr>
        </p:nvGraphicFramePr>
        <p:xfrm>
          <a:off x="457200" y="2614181"/>
          <a:ext cx="10991024" cy="2547754"/>
        </p:xfrm>
        <a:graphic>
          <a:graphicData uri="http://schemas.openxmlformats.org/drawingml/2006/table">
            <a:tbl>
              <a:tblPr firstRow="1" bandRow="1">
                <a:tableStyleId>{912C8C85-51F0-491E-9774-3900AFEF0FD7}</a:tableStyleId>
              </a:tblPr>
              <a:tblGrid>
                <a:gridCol w="2747756">
                  <a:extLst>
                    <a:ext uri="{9D8B030D-6E8A-4147-A177-3AD203B41FA5}">
                      <a16:colId xmlns:a16="http://schemas.microsoft.com/office/drawing/2014/main" val="20000"/>
                    </a:ext>
                  </a:extLst>
                </a:gridCol>
                <a:gridCol w="2747756">
                  <a:extLst>
                    <a:ext uri="{9D8B030D-6E8A-4147-A177-3AD203B41FA5}">
                      <a16:colId xmlns:a16="http://schemas.microsoft.com/office/drawing/2014/main" val="20001"/>
                    </a:ext>
                  </a:extLst>
                </a:gridCol>
                <a:gridCol w="2747756">
                  <a:extLst>
                    <a:ext uri="{9D8B030D-6E8A-4147-A177-3AD203B41FA5}">
                      <a16:colId xmlns:a16="http://schemas.microsoft.com/office/drawing/2014/main" val="20002"/>
                    </a:ext>
                  </a:extLst>
                </a:gridCol>
                <a:gridCol w="2747756">
                  <a:extLst>
                    <a:ext uri="{9D8B030D-6E8A-4147-A177-3AD203B41FA5}">
                      <a16:colId xmlns:a16="http://schemas.microsoft.com/office/drawing/2014/main" val="20003"/>
                    </a:ext>
                  </a:extLst>
                </a:gridCol>
              </a:tblGrid>
              <a:tr h="763510">
                <a:tc>
                  <a:txBody>
                    <a:bodyPr/>
                    <a:lstStyle/>
                    <a:p>
                      <a:pPr algn="ctr"/>
                      <a:r>
                        <a:rPr lang="en-IN" dirty="0"/>
                        <a:t>MEMBER’S NAME</a:t>
                      </a:r>
                      <a:endParaRPr lang="en-US" dirty="0"/>
                    </a:p>
                  </a:txBody>
                  <a:tcPr/>
                </a:tc>
                <a:tc>
                  <a:txBody>
                    <a:bodyPr/>
                    <a:lstStyle/>
                    <a:p>
                      <a:pPr algn="ctr"/>
                      <a:r>
                        <a:rPr lang="en-IN" dirty="0"/>
                        <a:t>ROLL NUMBER</a:t>
                      </a:r>
                      <a:endParaRPr lang="en-US" dirty="0"/>
                    </a:p>
                  </a:txBody>
                  <a:tcPr/>
                </a:tc>
                <a:tc>
                  <a:txBody>
                    <a:bodyPr/>
                    <a:lstStyle/>
                    <a:p>
                      <a:pPr algn="ctr"/>
                      <a:r>
                        <a:rPr lang="en-IN" dirty="0"/>
                        <a:t>SAP ID</a:t>
                      </a:r>
                      <a:endParaRPr lang="en-US" dirty="0"/>
                    </a:p>
                  </a:txBody>
                  <a:tcPr/>
                </a:tc>
                <a:tc>
                  <a:txBody>
                    <a:bodyPr/>
                    <a:lstStyle/>
                    <a:p>
                      <a:pPr algn="ctr"/>
                      <a:r>
                        <a:rPr lang="en-IN" dirty="0"/>
                        <a:t>BRANCH</a:t>
                      </a:r>
                      <a:endParaRPr lang="en-US" dirty="0"/>
                    </a:p>
                  </a:txBody>
                  <a:tcPr/>
                </a:tc>
                <a:extLst>
                  <a:ext uri="{0D108BD9-81ED-4DB2-BD59-A6C34878D82A}">
                    <a16:rowId xmlns:a16="http://schemas.microsoft.com/office/drawing/2014/main" val="10000"/>
                  </a:ext>
                </a:extLst>
              </a:tr>
              <a:tr h="442998">
                <a:tc>
                  <a:txBody>
                    <a:bodyPr/>
                    <a:lstStyle/>
                    <a:p>
                      <a:pPr algn="ctr"/>
                      <a:r>
                        <a:rPr lang="en-US" dirty="0"/>
                        <a:t>Aditya </a:t>
                      </a:r>
                      <a:r>
                        <a:rPr lang="en-US" dirty="0" err="1"/>
                        <a:t>Aditya</a:t>
                      </a:r>
                      <a:endParaRPr lang="en-US" dirty="0"/>
                    </a:p>
                  </a:txBody>
                  <a:tcPr/>
                </a:tc>
                <a:tc>
                  <a:txBody>
                    <a:bodyPr/>
                    <a:lstStyle/>
                    <a:p>
                      <a:pPr algn="ctr"/>
                      <a:r>
                        <a:rPr lang="en-US" dirty="0"/>
                        <a:t>R214220080</a:t>
                      </a:r>
                    </a:p>
                  </a:txBody>
                  <a:tcPr/>
                </a:tc>
                <a:tc>
                  <a:txBody>
                    <a:bodyPr/>
                    <a:lstStyle/>
                    <a:p>
                      <a:pPr algn="ctr"/>
                      <a:r>
                        <a:rPr lang="en-US" dirty="0"/>
                        <a:t>500084655</a:t>
                      </a:r>
                    </a:p>
                  </a:txBody>
                  <a:tcPr/>
                </a:tc>
                <a:tc>
                  <a:txBody>
                    <a:bodyPr/>
                    <a:lstStyle/>
                    <a:p>
                      <a:pPr algn="ctr"/>
                      <a:r>
                        <a:rPr lang="en-US" dirty="0"/>
                        <a:t>Big Data</a:t>
                      </a:r>
                    </a:p>
                  </a:txBody>
                  <a:tcPr/>
                </a:tc>
                <a:extLst>
                  <a:ext uri="{0D108BD9-81ED-4DB2-BD59-A6C34878D82A}">
                    <a16:rowId xmlns:a16="http://schemas.microsoft.com/office/drawing/2014/main" val="106512250"/>
                  </a:ext>
                </a:extLst>
              </a:tr>
              <a:tr h="473622">
                <a:tc>
                  <a:txBody>
                    <a:bodyPr/>
                    <a:lstStyle/>
                    <a:p>
                      <a:pPr algn="l"/>
                      <a:r>
                        <a:rPr lang="en-US" dirty="0"/>
                        <a:t>            Ali Amaan Zaidi</a:t>
                      </a:r>
                    </a:p>
                  </a:txBody>
                  <a:tcPr/>
                </a:tc>
                <a:tc>
                  <a:txBody>
                    <a:bodyPr/>
                    <a:lstStyle/>
                    <a:p>
                      <a:pPr algn="ctr"/>
                      <a:r>
                        <a:rPr lang="en-US" dirty="0"/>
                        <a:t>R2142201365</a:t>
                      </a:r>
                    </a:p>
                  </a:txBody>
                  <a:tcPr/>
                </a:tc>
                <a:tc>
                  <a:txBody>
                    <a:bodyPr/>
                    <a:lstStyle/>
                    <a:p>
                      <a:pPr algn="ctr"/>
                      <a:r>
                        <a:rPr lang="en-US" dirty="0"/>
                        <a:t>500085037</a:t>
                      </a:r>
                    </a:p>
                  </a:txBody>
                  <a:tcPr/>
                </a:tc>
                <a:tc>
                  <a:txBody>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lang="en-US" dirty="0"/>
                        <a:t>Big Data</a:t>
                      </a:r>
                    </a:p>
                  </a:txBody>
                  <a:tcPr/>
                </a:tc>
                <a:extLst>
                  <a:ext uri="{0D108BD9-81ED-4DB2-BD59-A6C34878D82A}">
                    <a16:rowId xmlns:a16="http://schemas.microsoft.com/office/drawing/2014/main" val="10002"/>
                  </a:ext>
                </a:extLst>
              </a:tr>
              <a:tr h="433812">
                <a:tc>
                  <a:txBody>
                    <a:bodyPr/>
                    <a:lstStyle/>
                    <a:p>
                      <a:pPr algn="l"/>
                      <a:r>
                        <a:rPr lang="en-US" dirty="0"/>
                        <a:t>           Ayush Upadhyay</a:t>
                      </a:r>
                    </a:p>
                  </a:txBody>
                  <a:tcPr/>
                </a:tc>
                <a:tc>
                  <a:txBody>
                    <a:bodyPr/>
                    <a:lstStyle/>
                    <a:p>
                      <a:pPr algn="ctr"/>
                      <a:r>
                        <a:rPr lang="en-US" dirty="0"/>
                        <a:t>R214220324</a:t>
                      </a:r>
                    </a:p>
                  </a:txBody>
                  <a:tcPr/>
                </a:tc>
                <a:tc>
                  <a:txBody>
                    <a:bodyPr/>
                    <a:lstStyle/>
                    <a:p>
                      <a:pPr algn="ctr"/>
                      <a:r>
                        <a:rPr lang="en-US" dirty="0"/>
                        <a:t>500083050</a:t>
                      </a:r>
                    </a:p>
                  </a:txBody>
                  <a:tcPr/>
                </a:tc>
                <a:tc>
                  <a:txBody>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lang="en-US" dirty="0"/>
                        <a:t>Big Data</a:t>
                      </a:r>
                    </a:p>
                  </a:txBody>
                  <a:tcPr/>
                </a:tc>
                <a:extLst>
                  <a:ext uri="{0D108BD9-81ED-4DB2-BD59-A6C34878D82A}">
                    <a16:rowId xmlns:a16="http://schemas.microsoft.com/office/drawing/2014/main" val="10003"/>
                  </a:ext>
                </a:extLst>
              </a:tr>
              <a:tr h="433812">
                <a:tc>
                  <a:txBody>
                    <a:bodyPr/>
                    <a:lstStyle/>
                    <a:p>
                      <a:pPr algn="l"/>
                      <a:r>
                        <a:rPr lang="en-US" dirty="0"/>
                        <a:t>          Raghav Parashar</a:t>
                      </a:r>
                    </a:p>
                  </a:txBody>
                  <a:tcPr/>
                </a:tc>
                <a:tc>
                  <a:txBody>
                    <a:bodyPr/>
                    <a:lstStyle/>
                    <a:p>
                      <a:pPr algn="ctr"/>
                      <a:r>
                        <a:rPr lang="en-US" dirty="0"/>
                        <a:t>R214220894</a:t>
                      </a:r>
                    </a:p>
                  </a:txBody>
                  <a:tcPr/>
                </a:tc>
                <a:tc>
                  <a:txBody>
                    <a:bodyPr/>
                    <a:lstStyle/>
                    <a:p>
                      <a:pPr algn="ctr"/>
                      <a:r>
                        <a:rPr lang="en-US" dirty="0"/>
                        <a:t>500084199</a:t>
                      </a:r>
                    </a:p>
                  </a:txBody>
                  <a:tcPr/>
                </a:tc>
                <a:tc>
                  <a:txBody>
                    <a:bodyPr/>
                    <a:lstStyle/>
                    <a:p>
                      <a:pPr algn="ctr"/>
                      <a:r>
                        <a:rPr lang="en-US" dirty="0"/>
                        <a:t>Big Data</a:t>
                      </a:r>
                    </a:p>
                  </a:txBody>
                  <a:tcPr/>
                </a:tc>
                <a:extLst>
                  <a:ext uri="{0D108BD9-81ED-4DB2-BD59-A6C34878D82A}">
                    <a16:rowId xmlns:a16="http://schemas.microsoft.com/office/drawing/2014/main" val="532625991"/>
                  </a:ext>
                </a:extLst>
              </a:tr>
            </a:tbl>
          </a:graphicData>
        </a:graphic>
      </p:graphicFrame>
      <p:sp>
        <p:nvSpPr>
          <p:cNvPr id="8" name="Rectangle 7"/>
          <p:cNvSpPr/>
          <p:nvPr/>
        </p:nvSpPr>
        <p:spPr>
          <a:xfrm>
            <a:off x="3047999" y="5366281"/>
            <a:ext cx="6449961" cy="892552"/>
          </a:xfrm>
          <a:prstGeom prst="rect">
            <a:avLst/>
          </a:prstGeom>
        </p:spPr>
        <p:txBody>
          <a:bodyPr wrap="square">
            <a:spAutoFit/>
          </a:bodyPr>
          <a:lstStyle/>
          <a:p>
            <a:pPr algn="ctr"/>
            <a:r>
              <a:rPr lang="en-US" sz="2000" b="1" dirty="0">
                <a:latin typeface="Times New Roman" panose="02020603050405020304" pitchFamily="18" charset="0"/>
                <a:cs typeface="Times New Roman" panose="02020603050405020304" pitchFamily="18" charset="0"/>
              </a:rPr>
              <a:t>Under the guidance of:</a:t>
            </a:r>
            <a:endParaRPr lang="en-US" sz="2000" dirty="0">
              <a:latin typeface="Times New Roman" panose="02020603050405020304" pitchFamily="18" charset="0"/>
              <a:cs typeface="Times New Roman" panose="02020603050405020304" pitchFamily="18" charset="0"/>
            </a:endParaRPr>
          </a:p>
          <a:p>
            <a:pPr algn="ctr"/>
            <a:r>
              <a:rPr lang="en-US" sz="2000" b="1" u="sng" dirty="0">
                <a:latin typeface="Times New Roman" panose="02020603050405020304" pitchFamily="18" charset="0"/>
                <a:cs typeface="Times New Roman" panose="02020603050405020304" pitchFamily="18" charset="0"/>
              </a:rPr>
              <a:t>Dr. </a:t>
            </a:r>
            <a:r>
              <a:rPr lang="en-US" sz="2000" b="1" u="sng" dirty="0" err="1">
                <a:latin typeface="Times New Roman" panose="02020603050405020304" pitchFamily="18" charset="0"/>
                <a:cs typeface="Times New Roman" panose="02020603050405020304" pitchFamily="18" charset="0"/>
              </a:rPr>
              <a:t>Kingshuk</a:t>
            </a:r>
            <a:r>
              <a:rPr lang="en-US" sz="2000" b="1" u="sng" dirty="0">
                <a:latin typeface="Times New Roman" panose="02020603050405020304" pitchFamily="18" charset="0"/>
                <a:cs typeface="Times New Roman" panose="02020603050405020304" pitchFamily="18" charset="0"/>
              </a:rPr>
              <a:t> Srivastava</a:t>
            </a:r>
          </a:p>
          <a:p>
            <a:pPr algn="ctr"/>
            <a:r>
              <a:rPr lang="en-US" sz="1100" dirty="0">
                <a:latin typeface="Times New Roman" panose="02020603050405020304" pitchFamily="18" charset="0"/>
                <a:cs typeface="Times New Roman" panose="02020603050405020304" pitchFamily="18" charset="0"/>
              </a:rPr>
              <a:t>(School of Computer Science) </a:t>
            </a:r>
          </a:p>
        </p:txBody>
      </p:sp>
    </p:spTree>
    <p:extLst>
      <p:ext uri="{BB962C8B-B14F-4D97-AF65-F5344CB8AC3E}">
        <p14:creationId xmlns:p14="http://schemas.microsoft.com/office/powerpoint/2010/main" val="38606732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D1838-4646-BB6F-34DF-7E7083D28055}"/>
              </a:ext>
            </a:extLst>
          </p:cNvPr>
          <p:cNvSpPr>
            <a:spLocks noGrp="1"/>
          </p:cNvSpPr>
          <p:nvPr>
            <p:ph type="title"/>
          </p:nvPr>
        </p:nvSpPr>
        <p:spPr>
          <a:xfrm>
            <a:off x="762000" y="427039"/>
            <a:ext cx="10972800" cy="664342"/>
          </a:xfrm>
        </p:spPr>
        <p:txBody>
          <a:bodyPr>
            <a:normAutofit fontScale="90000"/>
          </a:bodyPr>
          <a:lstStyle/>
          <a:p>
            <a:r>
              <a:rPr lang="en-IN" b="1" dirty="0"/>
              <a:t>Word Cloud BJP</a:t>
            </a:r>
          </a:p>
        </p:txBody>
      </p:sp>
      <p:pic>
        <p:nvPicPr>
          <p:cNvPr id="9" name="Content Placeholder 8">
            <a:extLst>
              <a:ext uri="{FF2B5EF4-FFF2-40B4-BE49-F238E27FC236}">
                <a16:creationId xmlns:a16="http://schemas.microsoft.com/office/drawing/2014/main" id="{C00E2E8A-DE5F-99A4-2A13-3A8E86D02469}"/>
              </a:ext>
            </a:extLst>
          </p:cNvPr>
          <p:cNvPicPr>
            <a:picLocks noGrp="1" noChangeAspect="1"/>
          </p:cNvPicPr>
          <p:nvPr>
            <p:ph idx="1"/>
          </p:nvPr>
        </p:nvPicPr>
        <p:blipFill>
          <a:blip r:embed="rId2"/>
          <a:stretch>
            <a:fillRect/>
          </a:stretch>
        </p:blipFill>
        <p:spPr>
          <a:xfrm>
            <a:off x="0" y="965804"/>
            <a:ext cx="12044515" cy="4926391"/>
          </a:xfrm>
        </p:spPr>
      </p:pic>
    </p:spTree>
    <p:extLst>
      <p:ext uri="{BB962C8B-B14F-4D97-AF65-F5344CB8AC3E}">
        <p14:creationId xmlns:p14="http://schemas.microsoft.com/office/powerpoint/2010/main" val="2989466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E1E58-416A-1684-E68C-845331E1A3A4}"/>
              </a:ext>
            </a:extLst>
          </p:cNvPr>
          <p:cNvSpPr>
            <a:spLocks noGrp="1"/>
          </p:cNvSpPr>
          <p:nvPr>
            <p:ph type="title"/>
          </p:nvPr>
        </p:nvSpPr>
        <p:spPr>
          <a:xfrm>
            <a:off x="1047134" y="427039"/>
            <a:ext cx="10687665" cy="679090"/>
          </a:xfrm>
        </p:spPr>
        <p:txBody>
          <a:bodyPr>
            <a:normAutofit fontScale="90000"/>
          </a:bodyPr>
          <a:lstStyle/>
          <a:p>
            <a:r>
              <a:rPr lang="en-IN" b="1" dirty="0"/>
              <a:t>Word Cloud Congress </a:t>
            </a:r>
          </a:p>
        </p:txBody>
      </p:sp>
      <p:pic>
        <p:nvPicPr>
          <p:cNvPr id="5" name="Content Placeholder 4">
            <a:extLst>
              <a:ext uri="{FF2B5EF4-FFF2-40B4-BE49-F238E27FC236}">
                <a16:creationId xmlns:a16="http://schemas.microsoft.com/office/drawing/2014/main" id="{D643C6D5-006B-85E9-3811-3E9291F8D6FA}"/>
              </a:ext>
            </a:extLst>
          </p:cNvPr>
          <p:cNvPicPr>
            <a:picLocks noGrp="1" noChangeAspect="1"/>
          </p:cNvPicPr>
          <p:nvPr>
            <p:ph idx="1"/>
          </p:nvPr>
        </p:nvPicPr>
        <p:blipFill>
          <a:blip r:embed="rId2"/>
          <a:stretch>
            <a:fillRect/>
          </a:stretch>
        </p:blipFill>
        <p:spPr>
          <a:xfrm>
            <a:off x="-237308" y="1025504"/>
            <a:ext cx="12054840" cy="4806992"/>
          </a:xfrm>
        </p:spPr>
      </p:pic>
    </p:spTree>
    <p:extLst>
      <p:ext uri="{BB962C8B-B14F-4D97-AF65-F5344CB8AC3E}">
        <p14:creationId xmlns:p14="http://schemas.microsoft.com/office/powerpoint/2010/main" val="1924981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C15B8-DC53-C079-F594-543F4B2B7DA0}"/>
              </a:ext>
            </a:extLst>
          </p:cNvPr>
          <p:cNvSpPr>
            <a:spLocks noGrp="1"/>
          </p:cNvSpPr>
          <p:nvPr>
            <p:ph type="title"/>
          </p:nvPr>
        </p:nvSpPr>
        <p:spPr>
          <a:xfrm>
            <a:off x="762000" y="427039"/>
            <a:ext cx="10972799" cy="738084"/>
          </a:xfrm>
        </p:spPr>
        <p:txBody>
          <a:bodyPr>
            <a:normAutofit fontScale="90000"/>
          </a:bodyPr>
          <a:lstStyle/>
          <a:p>
            <a:r>
              <a:rPr lang="en-IN" b="1" dirty="0"/>
              <a:t>BJP Positive and Negative Score by Hinglish Model</a:t>
            </a:r>
          </a:p>
        </p:txBody>
      </p:sp>
      <p:pic>
        <p:nvPicPr>
          <p:cNvPr id="5" name="Content Placeholder 4">
            <a:extLst>
              <a:ext uri="{FF2B5EF4-FFF2-40B4-BE49-F238E27FC236}">
                <a16:creationId xmlns:a16="http://schemas.microsoft.com/office/drawing/2014/main" id="{CE7E0030-3B32-4310-2A4E-CFECE6F9D15D}"/>
              </a:ext>
            </a:extLst>
          </p:cNvPr>
          <p:cNvPicPr>
            <a:picLocks noGrp="1" noChangeAspect="1"/>
          </p:cNvPicPr>
          <p:nvPr>
            <p:ph idx="1"/>
          </p:nvPr>
        </p:nvPicPr>
        <p:blipFill rotWithShape="1">
          <a:blip r:embed="rId2"/>
          <a:srcRect b="22390"/>
          <a:stretch/>
        </p:blipFill>
        <p:spPr>
          <a:xfrm>
            <a:off x="1171514" y="1672712"/>
            <a:ext cx="10427109" cy="3975919"/>
          </a:xfrm>
        </p:spPr>
      </p:pic>
    </p:spTree>
    <p:extLst>
      <p:ext uri="{BB962C8B-B14F-4D97-AF65-F5344CB8AC3E}">
        <p14:creationId xmlns:p14="http://schemas.microsoft.com/office/powerpoint/2010/main" val="3364448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9A152-14E5-1CE3-1DAD-CF0343D53D88}"/>
              </a:ext>
            </a:extLst>
          </p:cNvPr>
          <p:cNvSpPr>
            <a:spLocks noGrp="1"/>
          </p:cNvSpPr>
          <p:nvPr>
            <p:ph type="title"/>
          </p:nvPr>
        </p:nvSpPr>
        <p:spPr>
          <a:xfrm>
            <a:off x="762000" y="427039"/>
            <a:ext cx="10972800" cy="700721"/>
          </a:xfrm>
        </p:spPr>
        <p:txBody>
          <a:bodyPr>
            <a:normAutofit fontScale="90000"/>
          </a:bodyPr>
          <a:lstStyle/>
          <a:p>
            <a:r>
              <a:rPr lang="en-IN" b="1" dirty="0"/>
              <a:t>FINAL OUTPUT</a:t>
            </a:r>
          </a:p>
        </p:txBody>
      </p:sp>
      <p:pic>
        <p:nvPicPr>
          <p:cNvPr id="5" name="Content Placeholder 4">
            <a:extLst>
              <a:ext uri="{FF2B5EF4-FFF2-40B4-BE49-F238E27FC236}">
                <a16:creationId xmlns:a16="http://schemas.microsoft.com/office/drawing/2014/main" id="{5270DF6B-6DF3-C0B4-CAF2-27F4A8A55964}"/>
              </a:ext>
            </a:extLst>
          </p:cNvPr>
          <p:cNvPicPr>
            <a:picLocks noGrp="1" noChangeAspect="1"/>
          </p:cNvPicPr>
          <p:nvPr>
            <p:ph idx="1"/>
          </p:nvPr>
        </p:nvPicPr>
        <p:blipFill rotWithShape="1">
          <a:blip r:embed="rId2"/>
          <a:srcRect l="1857" t="3869" r="15062" b="12624"/>
          <a:stretch/>
        </p:blipFill>
        <p:spPr>
          <a:xfrm>
            <a:off x="1104900" y="1226820"/>
            <a:ext cx="10287000" cy="4404359"/>
          </a:xfrm>
        </p:spPr>
      </p:pic>
    </p:spTree>
    <p:extLst>
      <p:ext uri="{BB962C8B-B14F-4D97-AF65-F5344CB8AC3E}">
        <p14:creationId xmlns:p14="http://schemas.microsoft.com/office/powerpoint/2010/main" val="2107141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3120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27039"/>
            <a:ext cx="10972800" cy="963222"/>
          </a:xfrm>
        </p:spPr>
        <p:txBody>
          <a:bodyPr/>
          <a:lstStyle/>
          <a:p>
            <a:r>
              <a:rPr lang="en-IN" sz="4000" b="1" u="sng" dirty="0">
                <a:latin typeface="Times New Roman" pitchFamily="18" charset="0"/>
                <a:cs typeface="Times New Roman" pitchFamily="18" charset="0"/>
              </a:rPr>
              <a:t>CONTENTS</a:t>
            </a:r>
            <a:endParaRPr lang="en-US" b="1" u="sng" dirty="0">
              <a:latin typeface="Times New Roman" pitchFamily="18" charset="0"/>
              <a:cs typeface="Times New Roman" pitchFamily="18" charset="0"/>
            </a:endParaRPr>
          </a:p>
        </p:txBody>
      </p:sp>
      <p:sp>
        <p:nvSpPr>
          <p:cNvPr id="3" name="Content Placeholder 2"/>
          <p:cNvSpPr>
            <a:spLocks noGrp="1"/>
          </p:cNvSpPr>
          <p:nvPr>
            <p:ph idx="1"/>
          </p:nvPr>
        </p:nvSpPr>
        <p:spPr>
          <a:xfrm>
            <a:off x="762000" y="1570039"/>
            <a:ext cx="6391275" cy="4708525"/>
          </a:xfrm>
        </p:spPr>
        <p:txBody>
          <a:bodyPr>
            <a:normAutofit/>
          </a:bodyPr>
          <a:lstStyle/>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Introduction</a:t>
            </a:r>
          </a:p>
          <a:p>
            <a:pPr algn="just"/>
            <a:r>
              <a:rPr lang="en-US" sz="2000" b="1" dirty="0">
                <a:latin typeface="Times New Roman" panose="02020603050405020304" pitchFamily="18" charset="0"/>
                <a:cs typeface="Times New Roman" panose="02020603050405020304" pitchFamily="18" charset="0"/>
              </a:rPr>
              <a:t>Abstract</a:t>
            </a:r>
          </a:p>
          <a:p>
            <a:pPr algn="just"/>
            <a:r>
              <a:rPr lang="en-IN" sz="2000" b="1" dirty="0">
                <a:latin typeface="Times New Roman" panose="02020603050405020304" pitchFamily="18" charset="0"/>
                <a:cs typeface="Times New Roman" panose="02020603050405020304" pitchFamily="18" charset="0"/>
              </a:rPr>
              <a:t>Motivation</a:t>
            </a:r>
          </a:p>
          <a:p>
            <a:pPr algn="just"/>
            <a:r>
              <a:rPr lang="en-IN" sz="2000" b="1" dirty="0">
                <a:latin typeface="Times New Roman" panose="02020603050405020304" pitchFamily="18" charset="0"/>
                <a:cs typeface="Times New Roman" panose="02020603050405020304" pitchFamily="18" charset="0"/>
              </a:rPr>
              <a:t>Literature Review</a:t>
            </a:r>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Problem Statement</a:t>
            </a:r>
          </a:p>
          <a:p>
            <a:pPr algn="just"/>
            <a:r>
              <a:rPr lang="en-US" sz="2000" b="1" dirty="0">
                <a:latin typeface="Times New Roman" panose="02020603050405020304" pitchFamily="18" charset="0"/>
                <a:cs typeface="Times New Roman" panose="02020603050405020304" pitchFamily="18" charset="0"/>
              </a:rPr>
              <a:t>Objective</a:t>
            </a:r>
          </a:p>
          <a:p>
            <a:pPr algn="just"/>
            <a:r>
              <a:rPr lang="en-US" sz="2000" b="1" dirty="0">
                <a:latin typeface="Times New Roman" panose="02020603050405020304" pitchFamily="18" charset="0"/>
                <a:cs typeface="Times New Roman" panose="02020603050405020304" pitchFamily="18" charset="0"/>
              </a:rPr>
              <a:t>Methodology                                                    </a:t>
            </a:r>
          </a:p>
          <a:p>
            <a:pPr algn="just"/>
            <a:r>
              <a:rPr lang="en-US" sz="2000" b="1" dirty="0">
                <a:latin typeface="Times New Roman" panose="02020603050405020304" pitchFamily="18" charset="0"/>
                <a:cs typeface="Times New Roman" panose="02020603050405020304" pitchFamily="18" charset="0"/>
              </a:rPr>
              <a:t>References</a:t>
            </a:r>
          </a:p>
          <a:p>
            <a:pPr algn="just"/>
            <a:r>
              <a:rPr lang="en-US" sz="2000" b="1" dirty="0">
                <a:latin typeface="Times New Roman" panose="02020603050405020304" pitchFamily="18" charset="0"/>
                <a:cs typeface="Times New Roman" panose="02020603050405020304" pitchFamily="18" charset="0"/>
              </a:rPr>
              <a:t>Pert Chart </a:t>
            </a:r>
            <a:r>
              <a:rPr lang="en-US" sz="20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21529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62015D-9806-381A-E19B-6ECE0626C0F1}"/>
              </a:ext>
            </a:extLst>
          </p:cNvPr>
          <p:cNvSpPr>
            <a:spLocks noGrp="1"/>
          </p:cNvSpPr>
          <p:nvPr>
            <p:ph type="title"/>
          </p:nvPr>
        </p:nvSpPr>
        <p:spPr>
          <a:xfrm>
            <a:off x="-1369890" y="725214"/>
            <a:ext cx="13881805" cy="298175"/>
          </a:xfrm>
        </p:spPr>
        <p:txBody>
          <a:bodyPr>
            <a:normAutofit fontScale="90000"/>
          </a:bodyPr>
          <a:lstStyle/>
          <a:p>
            <a:r>
              <a:rPr lang="en-US" b="1" u="sng" dirty="0">
                <a:latin typeface="Times New Roman" panose="02020603050405020304" pitchFamily="18" charset="0"/>
                <a:cs typeface="Times New Roman" panose="02020603050405020304" pitchFamily="18" charset="0"/>
              </a:rPr>
              <a:t>INTRODUCTION</a:t>
            </a:r>
            <a:endParaRPr lang="en-IN" b="1" u="sng"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895F687-4925-DDC7-3DC5-2A7A7C52C9B9}"/>
              </a:ext>
            </a:extLst>
          </p:cNvPr>
          <p:cNvSpPr txBox="1"/>
          <p:nvPr/>
        </p:nvSpPr>
        <p:spPr>
          <a:xfrm>
            <a:off x="1345080" y="1774701"/>
            <a:ext cx="9501840" cy="4078039"/>
          </a:xfrm>
          <a:prstGeom prst="rect">
            <a:avLst/>
          </a:prstGeom>
          <a:noFill/>
        </p:spPr>
        <p:txBody>
          <a:bodyPr wrap="square">
            <a:spAutoFit/>
          </a:bodyPr>
          <a:lstStyle/>
          <a:p>
            <a:pPr marL="285750" indent="-285750">
              <a:buFont typeface="Arial" panose="020B0604020202020204" pitchFamily="34" charset="0"/>
              <a:buChar char="•"/>
            </a:pPr>
            <a:r>
              <a:rPr lang="en-IN" sz="1800" dirty="0"/>
              <a:t>The use of social media analysis to predict the outcome of general elections has gained significant attention in recent times. With the massive growth of social media platforms, political parties and candidates have been able to reach out to a wider audience, engage with them, and influence their voting behaviour</a:t>
            </a:r>
          </a:p>
          <a:p>
            <a:endParaRPr lang="en-IN" sz="1800" dirty="0"/>
          </a:p>
          <a:p>
            <a:pPr marL="285750" indent="-285750">
              <a:buFont typeface="Arial" panose="020B0604020202020204" pitchFamily="34" charset="0"/>
              <a:buChar char="•"/>
            </a:pPr>
            <a:r>
              <a:rPr lang="en-IN" sz="1800" dirty="0"/>
              <a:t>As a result, social media has become an essential tool for political campaigns .Social media analysis is a powerful technique that can be used to gather insights about voter behaviour, opinions, and preferences. It involves the collection and analysis of social media </a:t>
            </a:r>
            <a:r>
              <a:rPr lang="en-IN" dirty="0"/>
              <a:t>data such as tweets, posts, comments, and likes, using various tools and algorithms. </a:t>
            </a:r>
          </a:p>
          <a:p>
            <a:endParaRPr lang="en-IN" dirty="0"/>
          </a:p>
          <a:p>
            <a:pPr marL="285750" indent="-285750">
              <a:buFont typeface="Arial" panose="020B0604020202020204" pitchFamily="34" charset="0"/>
              <a:buChar char="•"/>
            </a:pPr>
            <a:r>
              <a:rPr lang="en-IN" dirty="0"/>
              <a:t>The accuracy of election outcome prediction using social media analysis depends on the quality of data collected and the methods used for analysis. However, social media analysis can provide valuable insights into voter behaviour and preferences, which can be used to inform political campaigns and shape their strategies.</a:t>
            </a:r>
          </a:p>
        </p:txBody>
      </p:sp>
    </p:spTree>
    <p:extLst>
      <p:ext uri="{BB962C8B-B14F-4D97-AF65-F5344CB8AC3E}">
        <p14:creationId xmlns:p14="http://schemas.microsoft.com/office/powerpoint/2010/main" val="647236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357F3-DBA8-5DA2-722C-DBA4BFA42D92}"/>
              </a:ext>
            </a:extLst>
          </p:cNvPr>
          <p:cNvSpPr>
            <a:spLocks noGrp="1"/>
          </p:cNvSpPr>
          <p:nvPr>
            <p:ph type="title"/>
          </p:nvPr>
        </p:nvSpPr>
        <p:spPr>
          <a:xfrm>
            <a:off x="-265814" y="427039"/>
            <a:ext cx="12000614" cy="965826"/>
          </a:xfrm>
        </p:spPr>
        <p:txBody>
          <a:bodyPr/>
          <a:lstStyle/>
          <a:p>
            <a:r>
              <a:rPr lang="en-IN" b="1" u="sng" dirty="0"/>
              <a:t>ABSTRACT</a:t>
            </a:r>
          </a:p>
        </p:txBody>
      </p:sp>
      <p:sp>
        <p:nvSpPr>
          <p:cNvPr id="3" name="Content Placeholder 2">
            <a:extLst>
              <a:ext uri="{FF2B5EF4-FFF2-40B4-BE49-F238E27FC236}">
                <a16:creationId xmlns:a16="http://schemas.microsoft.com/office/drawing/2014/main" id="{E9EFF867-4A1A-3FE3-8490-90F0394AB324}"/>
              </a:ext>
            </a:extLst>
          </p:cNvPr>
          <p:cNvSpPr>
            <a:spLocks noGrp="1"/>
          </p:cNvSpPr>
          <p:nvPr>
            <p:ph idx="1"/>
          </p:nvPr>
        </p:nvSpPr>
        <p:spPr>
          <a:xfrm>
            <a:off x="1073888" y="1880192"/>
            <a:ext cx="10767237" cy="4116571"/>
          </a:xfrm>
        </p:spPr>
        <p:txBody>
          <a:bodyPr>
            <a:normAutofit/>
          </a:bodyPr>
          <a:lstStyle/>
          <a:p>
            <a:r>
              <a:rPr lang="en-US" sz="1800" dirty="0">
                <a:latin typeface="Times New Roman" panose="02020603050405020304" pitchFamily="18" charset="0"/>
                <a:cs typeface="Times New Roman" panose="02020603050405020304" pitchFamily="18" charset="0"/>
              </a:rPr>
              <a:t>General election outcome prediction using social media analysis is necessary due to several reasons. One of the primary reasons is that social media has become an integral part of our lives, and people tend to share their opinions and thoughts about politics and elections on these platforms. </a:t>
            </a:r>
          </a:p>
          <a:p>
            <a:pPr marL="0" indent="0">
              <a:buNone/>
            </a:pP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These opinions and thoughts can provide valuable insights into the sentiments and preferences of the voters, which can help in predicting the election outcome accurately. Moreover, social media platforms are also being used by political parties and candidates to promote their campaigns and reach out to voters.</a:t>
            </a:r>
          </a:p>
          <a:p>
            <a:pPr marL="0" indent="0">
              <a:buNone/>
            </a:pPr>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By analyzing the social media activities of these parties and candidates, it is possible to assess their popularity and influence, which can aid in predicting the election outcome.</a:t>
            </a:r>
            <a:endParaRPr lang="en-IN" sz="18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909043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07375"/>
            <a:ext cx="10972800" cy="1143000"/>
          </a:xfrm>
        </p:spPr>
        <p:txBody>
          <a:bodyPr/>
          <a:lstStyle/>
          <a:p>
            <a:r>
              <a:rPr lang="en-US" b="1" u="sng" dirty="0">
                <a:latin typeface="Times New Roman" pitchFamily="18" charset="0"/>
                <a:cs typeface="Times New Roman" pitchFamily="18" charset="0"/>
              </a:rPr>
              <a:t>M</a:t>
            </a:r>
            <a:r>
              <a:rPr lang="en-IN" sz="4000" b="1" u="sng" dirty="0">
                <a:latin typeface="Times New Roman" pitchFamily="18" charset="0"/>
                <a:cs typeface="Times New Roman" pitchFamily="18" charset="0"/>
              </a:rPr>
              <a:t>OTIVATION</a:t>
            </a:r>
            <a:endParaRPr lang="en-US" b="1" u="sng" dirty="0">
              <a:latin typeface="Times New Roman" pitchFamily="18" charset="0"/>
              <a:cs typeface="Times New Roman" pitchFamily="18" charset="0"/>
            </a:endParaRPr>
          </a:p>
        </p:txBody>
      </p:sp>
      <p:sp>
        <p:nvSpPr>
          <p:cNvPr id="5" name="Content Placeholder 4">
            <a:extLst>
              <a:ext uri="{FF2B5EF4-FFF2-40B4-BE49-F238E27FC236}">
                <a16:creationId xmlns:a16="http://schemas.microsoft.com/office/drawing/2014/main" id="{912B41C9-CDE4-EEEE-83A3-E8F1F3D7705B}"/>
              </a:ext>
            </a:extLst>
          </p:cNvPr>
          <p:cNvSpPr>
            <a:spLocks noGrp="1"/>
          </p:cNvSpPr>
          <p:nvPr>
            <p:ph idx="1"/>
          </p:nvPr>
        </p:nvSpPr>
        <p:spPr/>
        <p:txBody>
          <a:bodyPr>
            <a:normAutofit/>
          </a:bodyPr>
          <a:lstStyle/>
          <a:p>
            <a:pPr algn="just"/>
            <a:r>
              <a:rPr lang="en-US" sz="1800" dirty="0">
                <a:latin typeface="Times New Roman" panose="02020603050405020304" pitchFamily="18" charset="0"/>
                <a:cs typeface="Times New Roman" panose="02020603050405020304" pitchFamily="18" charset="0"/>
              </a:rPr>
              <a:t>The team wanted to build a project related to Natural Language processing. It is one of the most important aspect related to machine learning.</a:t>
            </a:r>
          </a:p>
          <a:p>
            <a:pPr marL="0" indent="0" algn="just">
              <a:buNone/>
            </a:pPr>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We decided to proceed with Election Prediction as Social Media plays a huge role in political scene nowadays.</a:t>
            </a:r>
          </a:p>
          <a:p>
            <a:pPr algn="just"/>
            <a:endParaRPr lang="en-US" sz="1800" dirty="0">
              <a:latin typeface="Times New Roman" panose="02020603050405020304" pitchFamily="18" charset="0"/>
              <a:cs typeface="Times New Roman" panose="02020603050405020304" pitchFamily="18" charset="0"/>
            </a:endParaRPr>
          </a:p>
          <a:p>
            <a:pPr algn="just"/>
            <a:endParaRPr lang="en-US"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We planned to use Sentiment analysis to analyze political posts and other forms of political discourse.</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835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284" y="427038"/>
            <a:ext cx="11511516" cy="1242273"/>
          </a:xfrm>
        </p:spPr>
        <p:txBody>
          <a:bodyPr>
            <a:normAutofit/>
          </a:bodyPr>
          <a:lstStyle/>
          <a:p>
            <a:r>
              <a:rPr lang="en-US" sz="4000" b="1" u="sng" dirty="0">
                <a:latin typeface="Times New Roman" pitchFamily="18" charset="0"/>
                <a:cs typeface="Times New Roman" pitchFamily="18" charset="0"/>
              </a:rPr>
              <a:t>LITERATURE REVIEW</a:t>
            </a:r>
          </a:p>
        </p:txBody>
      </p:sp>
      <p:sp>
        <p:nvSpPr>
          <p:cNvPr id="3" name="TextBox 2">
            <a:extLst>
              <a:ext uri="{FF2B5EF4-FFF2-40B4-BE49-F238E27FC236}">
                <a16:creationId xmlns:a16="http://schemas.microsoft.com/office/drawing/2014/main" id="{A2042FD0-9B54-D338-663D-F95DDE057CAC}"/>
              </a:ext>
            </a:extLst>
          </p:cNvPr>
          <p:cNvSpPr txBox="1"/>
          <p:nvPr/>
        </p:nvSpPr>
        <p:spPr>
          <a:xfrm>
            <a:off x="472751" y="2073892"/>
            <a:ext cx="11262049" cy="2031325"/>
          </a:xfrm>
          <a:prstGeom prst="rect">
            <a:avLst/>
          </a:prstGeom>
          <a:noFill/>
        </p:spPr>
        <p:txBody>
          <a:bodyPr wrap="square" rtlCol="0">
            <a:spAutoFit/>
          </a:bodyPr>
          <a:lstStyle/>
          <a:p>
            <a:pPr marL="342900" indent="-342900" algn="just">
              <a:buFont typeface="+mj-lt"/>
              <a:buAutoNum type="arabicPeriod"/>
            </a:pPr>
            <a:r>
              <a:rPr lang="en-IN" sz="1800" dirty="0">
                <a:latin typeface="Times New Roman" panose="02020603050405020304" pitchFamily="18" charset="0"/>
                <a:cs typeface="Times New Roman" panose="02020603050405020304" pitchFamily="18" charset="0"/>
                <a:hlinkClick r:id="rId2"/>
              </a:rPr>
              <a:t>https://arxiv.org/pdf/1706.00188v1.pdf</a:t>
            </a:r>
            <a:endParaRPr lang="en-US" sz="1800" dirty="0">
              <a:solidFill>
                <a:srgbClr val="000000"/>
              </a:solidFill>
              <a:latin typeface="Times New Roman" panose="02020603050405020304" pitchFamily="18" charset="0"/>
              <a:cs typeface="Times New Roman" panose="02020603050405020304" pitchFamily="18" charset="0"/>
            </a:endParaRPr>
          </a:p>
          <a:p>
            <a:pPr algn="just"/>
            <a:r>
              <a:rPr lang="en-IN" sz="1800" dirty="0">
                <a:latin typeface="Times New Roman" panose="02020603050405020304" pitchFamily="18" charset="0"/>
                <a:cs typeface="Times New Roman" panose="02020603050405020304" pitchFamily="18" charset="0"/>
                <a:hlinkClick r:id="rId3"/>
              </a:rPr>
              <a:t>2. </a:t>
            </a:r>
            <a:r>
              <a:rPr lang="en-IN" sz="1800" dirty="0">
                <a:latin typeface="Times New Roman" panose="02020603050405020304" pitchFamily="18" charset="0"/>
                <a:cs typeface="Times New Roman" panose="02020603050405020304" pitchFamily="18" charset="0"/>
                <a:hlinkClick r:id="rId4"/>
              </a:rPr>
              <a:t>https://www.researchgate.net/publication/318368881_Sentiment_Analysis_Machine_Learning_Approach</a:t>
            </a:r>
            <a:endParaRPr lang="en-US" sz="1800" dirty="0">
              <a:solidFill>
                <a:srgbClr val="000000"/>
              </a:solidFill>
              <a:latin typeface="Times New Roman" panose="02020603050405020304" pitchFamily="18" charset="0"/>
              <a:cs typeface="Times New Roman" panose="02020603050405020304" pitchFamily="18" charset="0"/>
            </a:endParaRPr>
          </a:p>
          <a:p>
            <a:pPr algn="just"/>
            <a:r>
              <a:rPr lang="en-IN" sz="1800" dirty="0">
                <a:latin typeface="Times New Roman" panose="02020603050405020304" pitchFamily="18" charset="0"/>
                <a:cs typeface="Times New Roman" panose="02020603050405020304" pitchFamily="18" charset="0"/>
                <a:hlinkClick r:id="rId5"/>
              </a:rPr>
              <a:t>3. https://www.hindawi.com/journals/sp/2022/2681533/</a:t>
            </a:r>
            <a:endParaRPr lang="en-IN" sz="1800" dirty="0">
              <a:latin typeface="Times New Roman" panose="02020603050405020304" pitchFamily="18" charset="0"/>
              <a:cs typeface="Times New Roman" panose="02020603050405020304" pitchFamily="18" charset="0"/>
            </a:endParaRPr>
          </a:p>
          <a:p>
            <a:pPr algn="just"/>
            <a:r>
              <a:rPr lang="en-IN" sz="1800" dirty="0">
                <a:latin typeface="Times New Roman" panose="02020603050405020304" pitchFamily="18" charset="0"/>
                <a:cs typeface="Times New Roman" panose="02020603050405020304" pitchFamily="18" charset="0"/>
              </a:rPr>
              <a:t>4. </a:t>
            </a:r>
            <a:r>
              <a:rPr lang="en-IN" sz="1800" dirty="0">
                <a:latin typeface="Times New Roman" panose="02020603050405020304" pitchFamily="18" charset="0"/>
                <a:cs typeface="Times New Roman" panose="02020603050405020304" pitchFamily="18" charset="0"/>
                <a:hlinkClick r:id="rId3"/>
              </a:rPr>
              <a:t>https://www.sciencegate.app/document/10.1109/tla.2022.9667151</a:t>
            </a:r>
            <a:endParaRPr lang="en-US" sz="1800" dirty="0">
              <a:solidFill>
                <a:srgbClr val="000000"/>
              </a:solidFill>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endParaRPr lang="en-US" sz="18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5513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29676"/>
            <a:ext cx="10972800" cy="1236062"/>
          </a:xfrm>
        </p:spPr>
        <p:txBody>
          <a:bodyPr/>
          <a:lstStyle/>
          <a:p>
            <a:r>
              <a:rPr lang="en-US" sz="4000" b="1" u="sng" dirty="0">
                <a:latin typeface="Times New Roman" pitchFamily="18" charset="0"/>
                <a:cs typeface="Times New Roman" pitchFamily="18" charset="0"/>
              </a:rPr>
              <a:t>PROBLEM STATEMENT</a:t>
            </a:r>
            <a:endParaRPr lang="en-US" b="1" u="sng" dirty="0">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22AEB0CA-0DB2-05B4-C6EA-992EEB9F687B}"/>
              </a:ext>
            </a:extLst>
          </p:cNvPr>
          <p:cNvSpPr txBox="1"/>
          <p:nvPr/>
        </p:nvSpPr>
        <p:spPr>
          <a:xfrm>
            <a:off x="2360428" y="3044279"/>
            <a:ext cx="7793665" cy="646331"/>
          </a:xfrm>
          <a:prstGeom prst="rect">
            <a:avLst/>
          </a:prstGeom>
          <a:noFill/>
        </p:spPr>
        <p:txBody>
          <a:bodyPr wrap="square" rtlCol="0">
            <a:spAutoFit/>
          </a:bodyPr>
          <a:lstStyle/>
          <a:p>
            <a:r>
              <a:rPr lang="en-US" sz="1800" dirty="0"/>
              <a:t>Social Media plays an important role in politics nowadays. By </a:t>
            </a:r>
            <a:r>
              <a:rPr lang="en-US" sz="1800" dirty="0" err="1"/>
              <a:t>analysing</a:t>
            </a:r>
            <a:r>
              <a:rPr lang="en-US" sz="1800" dirty="0"/>
              <a:t> social media trends we can get an idea of the outcome of political elections.</a:t>
            </a:r>
            <a:endParaRPr lang="en-IN" sz="1800" dirty="0"/>
          </a:p>
        </p:txBody>
      </p:sp>
    </p:spTree>
    <p:extLst>
      <p:ext uri="{BB962C8B-B14F-4D97-AF65-F5344CB8AC3E}">
        <p14:creationId xmlns:p14="http://schemas.microsoft.com/office/powerpoint/2010/main" val="191724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525" y="794901"/>
            <a:ext cx="10972800" cy="1143000"/>
          </a:xfrm>
        </p:spPr>
        <p:txBody>
          <a:bodyPr>
            <a:normAutofit fontScale="90000"/>
          </a:bodyPr>
          <a:lstStyle/>
          <a:p>
            <a:r>
              <a:rPr lang="en-US" sz="4400" b="1" u="sng" dirty="0">
                <a:latin typeface="Times New Roman" panose="02020603050405020304" pitchFamily="18" charset="0"/>
                <a:cs typeface="Times New Roman" panose="02020603050405020304" pitchFamily="18" charset="0"/>
              </a:rPr>
              <a:t>OBJECTIVE</a:t>
            </a:r>
            <a:br>
              <a:rPr lang="en-US" sz="4400" b="1" dirty="0"/>
            </a:br>
            <a:endParaRPr lang="en-US" b="1" u="sng" dirty="0">
              <a:latin typeface="Times New Roman" pitchFamily="18" charset="0"/>
              <a:cs typeface="Times New Roman" pitchFamily="18" charset="0"/>
            </a:endParaRPr>
          </a:p>
        </p:txBody>
      </p:sp>
      <p:sp>
        <p:nvSpPr>
          <p:cNvPr id="3" name="TextBox 2">
            <a:extLst>
              <a:ext uri="{FF2B5EF4-FFF2-40B4-BE49-F238E27FC236}">
                <a16:creationId xmlns:a16="http://schemas.microsoft.com/office/drawing/2014/main" id="{365AF783-77F1-98E6-4EF4-820282343EDC}"/>
              </a:ext>
            </a:extLst>
          </p:cNvPr>
          <p:cNvSpPr txBox="1"/>
          <p:nvPr/>
        </p:nvSpPr>
        <p:spPr>
          <a:xfrm>
            <a:off x="1316447" y="1742799"/>
            <a:ext cx="8937896" cy="4647426"/>
          </a:xfrm>
          <a:prstGeom prst="rect">
            <a:avLst/>
          </a:prstGeom>
          <a:noFill/>
        </p:spPr>
        <p:txBody>
          <a:bodyPr wrap="square" rtlCol="0">
            <a:spAutoFit/>
          </a:bodyPr>
          <a:lstStyle/>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understand the sentiments of the general public towards different political parties and candidates.</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374151"/>
                </a:solidFill>
                <a:effectLst/>
                <a:latin typeface="Söhne"/>
              </a:rPr>
              <a:t>To use sentiment analysis as a tool to predict the outcomes of an election by analyzing the collective mood of voters.</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 gauge the popularity of different candidates among different sections of the society.</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b="0" i="0" dirty="0">
                <a:solidFill>
                  <a:srgbClr val="374151"/>
                </a:solidFill>
                <a:effectLst/>
                <a:latin typeface="Söhne"/>
              </a:rPr>
              <a:t>To provide political campaigns and candidates with real-time feedback on how their messaging and campaign strategies are resonating with voters.</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algn="just"/>
            <a:endParaRPr lang="en-US" sz="1800" dirty="0">
              <a:latin typeface="Times New Roman" panose="02020603050405020304" pitchFamily="18" charset="0"/>
              <a:cs typeface="Times New Roman" panose="02020603050405020304" pitchFamily="18" charset="0"/>
            </a:endParaRPr>
          </a:p>
          <a:p>
            <a:pPr algn="just"/>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70345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9652</TotalTime>
  <Words>709</Words>
  <Application>Microsoft Office PowerPoint</Application>
  <PresentationFormat>Widescreen</PresentationFormat>
  <Paragraphs>93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Söhne</vt:lpstr>
      <vt:lpstr>Times New Roman</vt:lpstr>
      <vt:lpstr>Office Theme</vt:lpstr>
      <vt:lpstr>PowerPoint Presentation</vt:lpstr>
      <vt:lpstr>  ELECTION OUTCOME PREDICTION USING SOCIAL MEDIA ANALYSIS  </vt:lpstr>
      <vt:lpstr>CONTENTS</vt:lpstr>
      <vt:lpstr>INTRODUCTION</vt:lpstr>
      <vt:lpstr>ABSTRACT</vt:lpstr>
      <vt:lpstr>MOTIVATION</vt:lpstr>
      <vt:lpstr>LITERATURE REVIEW</vt:lpstr>
      <vt:lpstr>PROBLEM STATEMENT</vt:lpstr>
      <vt:lpstr>OBJECTIVE </vt:lpstr>
      <vt:lpstr>METHODOLOGY</vt:lpstr>
      <vt:lpstr>REFERENCES</vt:lpstr>
      <vt:lpstr>PERT CHART</vt:lpstr>
      <vt:lpstr>Code: </vt:lpstr>
      <vt:lpstr>PowerPoint Presentation</vt:lpstr>
      <vt:lpstr>PowerPoint Presentation</vt:lpstr>
      <vt:lpstr>PowerPoint Presentation</vt:lpstr>
      <vt:lpstr>PowerPoint Presentation</vt:lpstr>
      <vt:lpstr>PowerPoint Presentation</vt:lpstr>
      <vt:lpstr>PowerPoint Presentation</vt:lpstr>
      <vt:lpstr>Word Cloud BJP</vt:lpstr>
      <vt:lpstr>Word Cloud Congress </vt:lpstr>
      <vt:lpstr>BJP Positive and Negative Score by Hinglish Model</vt:lpstr>
      <vt:lpstr>FINAL OUTPUT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Apple 2</dc:creator>
  <cp:lastModifiedBy>Aditya .</cp:lastModifiedBy>
  <cp:revision>683</cp:revision>
  <cp:lastPrinted>2022-12-09T06:57:40Z</cp:lastPrinted>
  <dcterms:created xsi:type="dcterms:W3CDTF">2017-08-14T08:34:40Z</dcterms:created>
  <dcterms:modified xsi:type="dcterms:W3CDTF">2023-05-02T17:30:47Z</dcterms:modified>
</cp:coreProperties>
</file>

<file path=docProps/thumbnail.jpeg>
</file>